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8"/>
  </p:notesMasterIdLst>
  <p:sldIdLst>
    <p:sldId id="480" r:id="rId3"/>
    <p:sldId id="434" r:id="rId4"/>
    <p:sldId id="439" r:id="rId5"/>
    <p:sldId id="436" r:id="rId6"/>
    <p:sldId id="473" r:id="rId7"/>
    <p:sldId id="475" r:id="rId8"/>
    <p:sldId id="474" r:id="rId9"/>
    <p:sldId id="437" r:id="rId10"/>
    <p:sldId id="440" r:id="rId11"/>
    <p:sldId id="443" r:id="rId12"/>
    <p:sldId id="466" r:id="rId13"/>
    <p:sldId id="446" r:id="rId14"/>
    <p:sldId id="444" r:id="rId15"/>
    <p:sldId id="445" r:id="rId16"/>
    <p:sldId id="476" r:id="rId17"/>
    <p:sldId id="478" r:id="rId18"/>
    <p:sldId id="477" r:id="rId19"/>
    <p:sldId id="479" r:id="rId20"/>
    <p:sldId id="447" r:id="rId21"/>
    <p:sldId id="453" r:id="rId22"/>
    <p:sldId id="454" r:id="rId23"/>
    <p:sldId id="455" r:id="rId24"/>
    <p:sldId id="456" r:id="rId25"/>
    <p:sldId id="458" r:id="rId26"/>
    <p:sldId id="459" r:id="rId27"/>
    <p:sldId id="469" r:id="rId28"/>
    <p:sldId id="472" r:id="rId29"/>
    <p:sldId id="471" r:id="rId30"/>
    <p:sldId id="448" r:id="rId31"/>
    <p:sldId id="449" r:id="rId32"/>
    <p:sldId id="450" r:id="rId33"/>
    <p:sldId id="451" r:id="rId34"/>
    <p:sldId id="452" r:id="rId35"/>
    <p:sldId id="460" r:id="rId36"/>
    <p:sldId id="435" r:id="rId3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/>
    <p:restoredTop sz="82534"/>
  </p:normalViewPr>
  <p:slideViewPr>
    <p:cSldViewPr snapToGrid="0">
      <p:cViewPr varScale="1">
        <p:scale>
          <a:sx n="104" d="100"/>
          <a:sy n="104" d="100"/>
        </p:scale>
        <p:origin x="2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B07BF-2576-D140-9F34-ADCACCA99E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layerımızı</a:t>
            </a:r>
            <a:r>
              <a:rPr lang="en-US" dirty="0"/>
              <a:t> </a:t>
            </a:r>
            <a:r>
              <a:rPr lang="en-US" dirty="0" err="1"/>
              <a:t>siliyoruz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3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Mesela</a:t>
            </a:r>
            <a:r>
              <a:rPr lang="en-US" dirty="0"/>
              <a:t> spacy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358B-13E1-492E-7BB0-F172A5BB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F58E7-DD51-4E80-4BB9-5AC91299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5245D-4798-3D3F-31DF-B55970650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 Seq2Seq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Modellerinde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Encoder Bir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Darboğaz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Transformer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Modellerindeki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Fark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27D8-0241-E3AE-D943-B047CB64BE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92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2294-1A58-2FE4-069B-D1561154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6B5AE-960F-6CBE-0E88-5F7AD013B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BC9CA-8BD5-0FDE-5CE3-131881A09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2218B-482B-21F2-E7D1-E5DFCD173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4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62877-D632-4F9D-A24F-B7E87A47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DB4F9-203C-A4E3-B03D-A8ACFB21D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1315C-1788-AAC9-8C76-9B131DE8C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ED95-651E-75D0-9D6F-241EBFAB9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FCE2-B211-B4A3-4D43-D2A8057C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1A115-54C0-6E42-B6A8-DB874FCD6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CA24-331E-AC82-D57D-7C6333A9A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C6EFC-CB36-2A61-C27A-063E1D32F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regressive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söylemiştim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endoftext</a:t>
            </a:r>
            <a:r>
              <a:rPr lang="en-US" dirty="0"/>
              <a:t> I </a:t>
            </a:r>
            <a:r>
              <a:rPr lang="en-US" dirty="0" err="1"/>
              <a:t>görene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üretmeye</a:t>
            </a:r>
            <a:r>
              <a:rPr lang="en-US" dirty="0"/>
              <a:t> </a:t>
            </a:r>
            <a:r>
              <a:rPr lang="en-US" dirty="0" err="1"/>
              <a:t>devame</a:t>
            </a:r>
            <a:r>
              <a:rPr lang="en-US" dirty="0"/>
              <a:t> </a:t>
            </a:r>
            <a:r>
              <a:rPr lang="en-US" dirty="0" err="1"/>
              <a:t>decektir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koyarsak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7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3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39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02E9-4D08-0D80-761D-7DBD5DF2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B04BE-0BA4-AEFB-91B4-EB683B131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436C0-269C-8AE8-0C75-AF1C23AD9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E4A05-A6DD-2C7B-4BCF-EFC2660AF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4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1A73-1DC0-5C2B-7CC2-DD53504A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84FF9-D524-EFE7-CDEB-46B10B91E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9598B-B002-F952-8626-700A22158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E1BD-61C2-5EB5-AA58-DF0A1612C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2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7F231-4A66-8B3A-7784-12133D389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5AFA6-5E98-47F2-62DA-4609F83F8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EB7C-C83D-5144-D8D0-CEF13CFC8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96D6-28C7-AC52-A148-BE0DBE791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5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5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0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19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0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7F3F-0EA0-F259-88D6-70A0D475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0997B-2EB3-BC4F-4145-3FCC9CB04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36788-7D31-8290-0C01-5DE54DDE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15C7F-A13E-1637-8EE2-FA975AD40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173E-0BBD-D1CA-00C0-4314042A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6ADC8-E176-E9E7-BA94-61BE96D43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B9E05-686C-6EAC-56E0-FD8ADE87E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ECB0-5A4A-BEE4-C61F-54FFF8E0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A592-BE43-A17A-7A11-005F333C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B930C-D8AF-F04C-0907-EF7509D63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78EA6-088C-CD78-17B7-477B8DE09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DB533-F4AA-DA0F-46DE-A7FF0F425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dirty="0"/>
              <a:t>Ilk </a:t>
            </a:r>
            <a:r>
              <a:rPr lang="en-US" dirty="0" err="1"/>
              <a:t>taskdan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de </a:t>
            </a:r>
            <a:r>
              <a:rPr lang="en-US" dirty="0" err="1"/>
              <a:t>eğitmişler</a:t>
            </a:r>
            <a:r>
              <a:rPr lang="en-US" dirty="0"/>
              <a:t>.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bi </a:t>
            </a:r>
            <a:r>
              <a:rPr lang="en-US" dirty="0" err="1"/>
              <a:t>eğitim</a:t>
            </a:r>
            <a:r>
              <a:rPr lang="en-US" dirty="0"/>
              <a:t> de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geerkmiyor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başarısı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ilgilenmiyorsunuz</a:t>
            </a:r>
            <a:r>
              <a:rPr lang="en-US" dirty="0"/>
              <a:t>.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alt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layerların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şeyi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dilin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81934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5731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18393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00328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462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48987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2850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0649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3248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51206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56060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3299613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81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9805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datascience.com/what-exactly-happens-when-we-fine-tune-bert-f5dc32885d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-NJadXsPTDT6EWIR0PRzpn5o8oMHzp3?usp=shari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olab.research.google.com/drive/1YRHK4HO8RktGzlYmGjBo056kzVD4_j9o#scrollTo=9cQNvaZ9bnyy" TargetMode="External"/><Relationship Id="rId4" Type="http://schemas.openxmlformats.org/officeDocument/2006/relationships/hyperlink" Target="https://colab.research.google.com/drive/1CfsGHuNWGGLg7ArPD_WE3sRuzFbDJav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alammar.github.io/visualizing-neural-machine-translation-mechanics-of-seq2seq-models-with-attention/" TargetMode="Externa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://jalammar.github.io/illustrated-ber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qNwgPjJvQ&amp;ab_channel=HuggingFa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zJW57aCBCTk&amp;list=PLam9sigHPGwOBuH4_4fr-XvDbe5uneaf6&amp;index=2&amp;ab_channel=ChrisMcCormickAI" TargetMode="External"/><Relationship Id="rId5" Type="http://schemas.openxmlformats.org/officeDocument/2006/relationships/hyperlink" Target="https://www.youtube.com/redirect?event=video_description&amp;redir_token=QUFFLUhqa0JSZFRDTmJZUjZFUVYwb2FoY2JySE10VU11UXxBQ3Jtc0trd19oZ0UxTE95cU9YVUtIdjlrdHJ2ckNNaU9UMHlPM2pHOEdPWndYT0tyeWtCSVE5eGQ0RGRjeFllNmhPSXVwc19UTVZ5WFBHckZxMWs1ZHFEeFFFaUpVbnl0ZUkyY1poaTdpQWNKV1d1dDdHS0c5UQ&amp;q=https%3A%2F%2Fcolab.research.google.com%2Fdrive%2F1fCKIBJ6fgWQ-f6UKs7wDTpNTL9N-Cq9X&amp;v=zJW57aCBCTk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7" descr="sis, metin, tasarım içeren bir resim&#10;&#10;Açıklama otomatik olarak oluşturuldu">
            <a:extLst>
              <a:ext uri="{FF2B5EF4-FFF2-40B4-BE49-F238E27FC236}">
                <a16:creationId xmlns:a16="http://schemas.microsoft.com/office/drawing/2014/main" id="{62E02930-9E48-68BC-5D41-E3A95C5D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0958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8517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GPT Architecture, Bert Applications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29 </a:t>
            </a:r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November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2024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3585F9F4-E8C7-D48D-459C-5E6C8EFDD07A}"/>
              </a:ext>
            </a:extLst>
          </p:cNvPr>
          <p:cNvSpPr/>
          <p:nvPr/>
        </p:nvSpPr>
        <p:spPr>
          <a:xfrm>
            <a:off x="580528" y="6120165"/>
            <a:ext cx="166688" cy="166688"/>
          </a:xfrm>
          <a:prstGeom prst="ellipse">
            <a:avLst/>
          </a:prstGeom>
          <a:ln w="12700">
            <a:solidFill>
              <a:srgbClr val="EC652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pic>
        <p:nvPicPr>
          <p:cNvPr id="5" name="flo_group_logo_sunum-10.png" descr="flo_group_logo_sunum-10.png">
            <a:extLst>
              <a:ext uri="{FF2B5EF4-FFF2-40B4-BE49-F238E27FC236}">
                <a16:creationId xmlns:a16="http://schemas.microsoft.com/office/drawing/2014/main" id="{6DD816EC-71E5-DCA8-05FF-8BDF84F6570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305" y="555855"/>
            <a:ext cx="1035495" cy="3473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9">
            <a:extLst>
              <a:ext uri="{FF2B5EF4-FFF2-40B4-BE49-F238E27FC236}">
                <a16:creationId xmlns:a16="http://schemas.microsoft.com/office/drawing/2014/main" id="{338B7640-00D9-5A24-41E6-697885B5CA41}"/>
              </a:ext>
            </a:extLst>
          </p:cNvPr>
          <p:cNvSpPr txBox="1"/>
          <p:nvPr/>
        </p:nvSpPr>
        <p:spPr>
          <a:xfrm>
            <a:off x="614179" y="6120165"/>
            <a:ext cx="99387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b="0">
                <a:latin typeface="Galano Grotesque Medium"/>
                <a:ea typeface="Galano Grotesque Medium"/>
                <a:cs typeface="Galano Grotesque Medium"/>
                <a:sym typeface="Galano Grotesque Medium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sym typeface="Galano Grotesque Medium"/>
              </a:rPr>
              <a:t>1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sym typeface="Galano Grotesque Medium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614BC08-75C4-B4DE-FF2E-9BB529C627C9}"/>
              </a:ext>
            </a:extLst>
          </p:cNvPr>
          <p:cNvSpPr/>
          <p:nvPr/>
        </p:nvSpPr>
        <p:spPr>
          <a:xfrm rot="3637013">
            <a:off x="10098024" y="3763836"/>
            <a:ext cx="3174001" cy="2535370"/>
          </a:xfrm>
          <a:prstGeom prst="hexagon">
            <a:avLst/>
          </a:prstGeom>
          <a:solidFill>
            <a:srgbClr val="FB671F">
              <a:alpha val="45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C382D8-43C5-F801-59E5-C5F953697D21}"/>
              </a:ext>
            </a:extLst>
          </p:cNvPr>
          <p:cNvSpPr/>
          <p:nvPr/>
        </p:nvSpPr>
        <p:spPr>
          <a:xfrm rot="3583880">
            <a:off x="7122038" y="1875002"/>
            <a:ext cx="3405051" cy="2641135"/>
          </a:xfrm>
          <a:prstGeom prst="hexagon">
            <a:avLst/>
          </a:prstGeom>
          <a:solidFill>
            <a:srgbClr val="FB671F">
              <a:alpha val="168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A8C5567-72D9-A98A-2218-DD04633C102E}"/>
              </a:ext>
            </a:extLst>
          </p:cNvPr>
          <p:cNvSpPr/>
          <p:nvPr/>
        </p:nvSpPr>
        <p:spPr>
          <a:xfrm rot="3597553">
            <a:off x="9806828" y="446284"/>
            <a:ext cx="3405051" cy="2641135"/>
          </a:xfrm>
          <a:prstGeom prst="hexagon">
            <a:avLst/>
          </a:prstGeom>
          <a:solidFill>
            <a:srgbClr val="FB671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7891D-F2FF-C426-D35E-EE850B0D7B7A}"/>
              </a:ext>
            </a:extLst>
          </p:cNvPr>
          <p:cNvCxnSpPr/>
          <p:nvPr/>
        </p:nvCxnSpPr>
        <p:spPr>
          <a:xfrm>
            <a:off x="1373069" y="5537209"/>
            <a:ext cx="0" cy="132079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8AA4CAC-CFFF-1383-C64C-8BB3C6B3ABEC}"/>
              </a:ext>
            </a:extLst>
          </p:cNvPr>
          <p:cNvCxnSpPr>
            <a:cxnSpLocks/>
          </p:cNvCxnSpPr>
          <p:nvPr/>
        </p:nvCxnSpPr>
        <p:spPr>
          <a:xfrm>
            <a:off x="1373069" y="-1"/>
            <a:ext cx="0" cy="1320791"/>
          </a:xfrm>
          <a:prstGeom prst="line">
            <a:avLst/>
          </a:prstGeom>
          <a:ln w="19050">
            <a:solidFill>
              <a:srgbClr val="FB671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917" y="80688"/>
            <a:ext cx="46206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EBD11-B78A-4F45-8C8F-99D86112B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5"/>
          <a:stretch/>
        </p:blipFill>
        <p:spPr>
          <a:xfrm>
            <a:off x="914400" y="914400"/>
            <a:ext cx="10363200" cy="3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ED8DF6-DAC9-8F1D-6323-9E9CD2B3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84" y="2251985"/>
            <a:ext cx="5076491" cy="401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51512-9221-0A37-23E4-4B331EEA1187}"/>
              </a:ext>
            </a:extLst>
          </p:cNvPr>
          <p:cNvSpPr txBox="1"/>
          <p:nvPr/>
        </p:nvSpPr>
        <p:spPr>
          <a:xfrm>
            <a:off x="3040283" y="105165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Freeze all layers, or not? -&gt; </a:t>
            </a:r>
            <a:r>
              <a:rPr lang="en-US" dirty="0">
                <a:hlinkClick r:id="rId4"/>
              </a:rPr>
              <a:t>https://towardsdatascience.com/what-exactly-happens-when-we-fine-tune-bert-f5dc32885d76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376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331F-830C-95AB-BDB3-20A9F1D0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" y="886691"/>
            <a:ext cx="10961926" cy="3809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02102-3BFA-D829-619E-495416FF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7" y="4896583"/>
            <a:ext cx="10961926" cy="14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F7CA-0E23-7933-4ED1-7585BF21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3" y="748145"/>
            <a:ext cx="9617357" cy="52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445BC-2303-6BB1-998A-62CE5577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8FA5E0-C397-C5C5-34CD-8E61B44DDE9F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AD57E-37C1-F965-5626-5C77FB49E16C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E95B0-EB51-5A46-71B2-079648C8DD3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1CDAE-1EC9-7115-6393-2B9B3477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542353"/>
            <a:ext cx="7772400" cy="4365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63106-2BEA-03BF-9344-36E642A7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318" y="4501144"/>
            <a:ext cx="5807346" cy="22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E346D-C8CC-20C6-A461-03B6F11C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AE54A-4888-0AF8-3FEB-753C2F2F2755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A76E3-E41D-2F63-00AB-7E6F3A79C1B1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F2879-6AC8-CF12-61BA-A5B7FE99E11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4DF07-13E6-8B2A-D9A0-AF00A913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71" y="955731"/>
            <a:ext cx="5998377" cy="2212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D4FAD-BA17-E954-089B-CEF682949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08" y="3790695"/>
            <a:ext cx="5351089" cy="197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39071-35C7-5768-02F0-B1C8F105E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87" y="3581981"/>
            <a:ext cx="4576573" cy="24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9D78-90F8-8B41-EF7B-6B689F78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A6DA01-E36F-DA59-BD6B-E7F60AB5EC4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9732-FDB0-D81B-6576-F8996CC6BFC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54DAD-2E23-51AD-B705-0B78AB8177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87B2B-1DBF-5575-3BE8-18403B1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623041"/>
            <a:ext cx="7772400" cy="51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6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E494-AAF3-98E1-062A-6E58AC62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3C9B73-E11E-646F-941B-0AEAF31493E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F41D4-5FB5-57D0-2935-69C0321D994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AF03E-EFF7-5095-8A86-20AFA5A8A03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F7BAA-F639-EE3A-D84B-EF52193D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22" y="1081549"/>
            <a:ext cx="5956609" cy="38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Side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GPT’s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D4A41-806D-50DB-D66D-F6F29149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096091"/>
            <a:ext cx="5567218" cy="37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1525D-98F2-CDE6-65C2-6DE5749EB1F9}"/>
              </a:ext>
            </a:extLst>
          </p:cNvPr>
          <p:cNvSpPr txBox="1"/>
          <p:nvPr/>
        </p:nvSpPr>
        <p:spPr>
          <a:xfrm>
            <a:off x="6774872" y="1583715"/>
            <a:ext cx="4752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A decoder-only architecture removes the following components from the transformer:</a:t>
            </a:r>
          </a:p>
          <a:p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entire encoder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All encoder-decoder self-attention modules in the decoder</a:t>
            </a:r>
          </a:p>
        </p:txBody>
      </p:sp>
    </p:spTree>
    <p:extLst>
      <p:ext uri="{BB962C8B-B14F-4D97-AF65-F5344CB8AC3E}">
        <p14:creationId xmlns:p14="http://schemas.microsoft.com/office/powerpoint/2010/main" val="32672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BERT Mountain">
            <a:extLst>
              <a:ext uri="{FF2B5EF4-FFF2-40B4-BE49-F238E27FC236}">
                <a16:creationId xmlns:a16="http://schemas.microsoft.com/office/drawing/2014/main" id="{F3B4E50E-80CD-CA8A-48EF-56EF7DE0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19" y="1273137"/>
            <a:ext cx="7393360" cy="47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324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D1E59-310F-4FAF-3C5E-2EBE1651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6" y="2050896"/>
            <a:ext cx="7146769" cy="30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CCF17-AA64-B132-99BF-455B1EC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5" y="632442"/>
            <a:ext cx="7993535" cy="290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EC95D-E238-0EDB-44E7-6A44EF61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5" y="4027139"/>
            <a:ext cx="62367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2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07ADB-3396-F1C6-5CFD-9942C185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" y="2209869"/>
            <a:ext cx="11941227" cy="2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82A9-6DA9-DE55-2112-78FD59D6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4585"/>
            <a:ext cx="8927736" cy="2949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9FC73-6A94-956F-140E-D44F90605935}"/>
              </a:ext>
            </a:extLst>
          </p:cNvPr>
          <p:cNvSpPr/>
          <p:nvPr/>
        </p:nvSpPr>
        <p:spPr>
          <a:xfrm>
            <a:off x="8321195" y="2691234"/>
            <a:ext cx="2075123" cy="1152405"/>
          </a:xfrm>
          <a:prstGeom prst="rect">
            <a:avLst/>
          </a:prstGeom>
          <a:solidFill>
            <a:srgbClr val="ED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D4C60-6C4C-334F-A8D3-B06ADCEA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11" y="4436836"/>
            <a:ext cx="5232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E50EA-A5B3-9A48-CDF3-53A14C1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78" y="5171757"/>
            <a:ext cx="1346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0DEF-3D66-127D-361E-17D46001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2" y="1615787"/>
            <a:ext cx="74295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61E53-73F0-0A12-2202-9D004FEC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577" y="1349087"/>
            <a:ext cx="1993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Cases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600A-AE91-1307-3F29-370AFF43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676400"/>
            <a:ext cx="736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0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9C39-D1C9-5B26-300D-E027D509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BF488C-6EC6-4F23-53E8-75B44C1D84E9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B1745-64A5-2098-8E45-58B31D68B88B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(QA)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4C131-39D5-B6AC-9058-3E8E46587A5D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3549-0CA5-22B8-7E8B-B350607098FB}"/>
              </a:ext>
            </a:extLst>
          </p:cNvPr>
          <p:cNvSpPr txBox="1"/>
          <p:nvPr/>
        </p:nvSpPr>
        <p:spPr>
          <a:xfrm>
            <a:off x="334297" y="660278"/>
            <a:ext cx="5181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Extractive QA</a:t>
            </a:r>
            <a:r>
              <a:rPr lang="en-US" sz="1400" dirty="0"/>
              <a:t>: The model identifies and extracts a span of text (direct answer) from the given </a:t>
            </a:r>
            <a:r>
              <a:rPr lang="en-US" sz="1400" dirty="0" err="1"/>
              <a:t>context.Example</a:t>
            </a:r>
            <a:r>
              <a:rPr lang="en-US" sz="1400" dirty="0"/>
              <a:t>: </a:t>
            </a:r>
            <a:r>
              <a:rPr lang="en-US" sz="1400" dirty="0" err="1"/>
              <a:t>SQuAD</a:t>
            </a:r>
            <a:r>
              <a:rPr lang="en-US" sz="1400" dirty="0"/>
              <a:t> dataset. </a:t>
            </a:r>
            <a:r>
              <a:rPr lang="en-US" sz="1400" dirty="0">
                <a:highlight>
                  <a:srgbClr val="FFFF00"/>
                </a:highlight>
              </a:rPr>
              <a:t>Encoder models </a:t>
            </a:r>
            <a:r>
              <a:rPr lang="en-US" sz="1400" dirty="0"/>
              <a:t>(e.g., BERT).Outputs start and end indices.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EC82E-E79C-62BB-27F0-59A64189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" y="1472809"/>
            <a:ext cx="5263855" cy="5304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A8C50-BF29-05C4-18BB-E85565A04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03" y="1553496"/>
            <a:ext cx="5526161" cy="5304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840A7-894B-B132-FD84-2EABFC6CB1A6}"/>
              </a:ext>
            </a:extLst>
          </p:cNvPr>
          <p:cNvSpPr txBox="1"/>
          <p:nvPr/>
        </p:nvSpPr>
        <p:spPr>
          <a:xfrm>
            <a:off x="6111947" y="660278"/>
            <a:ext cx="55060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Generative QA</a:t>
            </a:r>
            <a:r>
              <a:rPr lang="en-US" sz="1400" dirty="0"/>
              <a:t>: The model generates an answer in free text, often beyond what is explicitly written in the </a:t>
            </a:r>
            <a:r>
              <a:rPr lang="en-US" sz="1400" dirty="0" err="1"/>
              <a:t>context.Example</a:t>
            </a:r>
            <a:r>
              <a:rPr lang="en-US" sz="1400" dirty="0"/>
              <a:t>: Natural Questions dataset.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webkit-standard"/>
              </a:rPr>
              <a:t>Encoder-Decoder T5, BART</a:t>
            </a:r>
            <a:endParaRPr lang="en-TR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354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FD05-B1A1-9AB4-1427-5DBA4758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ECC689-8757-4784-0343-16E84C8F001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60FD9-62A2-1645-B3FF-CBC551345AEE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(QA)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2A99-CD24-C366-6A80-6CDAEC39929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0133-3A81-E377-497E-4F3C1CB0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6033"/>
            <a:ext cx="7772400" cy="41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EDE84-D50A-4A40-CC9A-1EC0ECBC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20694C-677C-4E8C-23AF-C0AB52E5780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F6D97-2DA0-3926-D0DB-162737FFEF65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2C983-32DE-7B69-BCFD-9A8832E5BB7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0AE6-7AD2-9F30-1DCF-9FA81519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" y="934516"/>
            <a:ext cx="5345447" cy="2851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B775D-F387-A034-02A6-D33DAD6F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55" y="4304799"/>
            <a:ext cx="4777322" cy="1410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5DEA3-90DE-619A-D956-A32C3FDB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7635"/>
            <a:ext cx="4853882" cy="189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EE452-14F2-59A1-E08D-259C03A08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280" y="2985852"/>
            <a:ext cx="4777322" cy="73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42FDF-53F7-A762-283E-FA8795E6C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384" y="3932260"/>
            <a:ext cx="4853882" cy="136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ADF93-97BA-7E83-D269-000C23C8E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64" y="5511885"/>
            <a:ext cx="5439697" cy="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5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1177637" y="1767617"/>
            <a:ext cx="9434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GPT : Next Word Prediction – </a:t>
            </a:r>
            <a:r>
              <a:rPr lang="en-US" dirty="0" err="1"/>
              <a:t>FineTuning</a:t>
            </a:r>
            <a:r>
              <a:rPr lang="en-US" dirty="0"/>
              <a:t> – Visual Studio Code</a:t>
            </a:r>
          </a:p>
          <a:p>
            <a:endParaRPr lang="en-US" dirty="0"/>
          </a:p>
          <a:p>
            <a:r>
              <a:rPr lang="en-US" dirty="0"/>
              <a:t>Finetuning BERT - </a:t>
            </a:r>
            <a:r>
              <a:rPr lang="en-US" dirty="0">
                <a:hlinkClick r:id="rId3"/>
              </a:rPr>
              <a:t>https://colab.research.google.com/drive/1t-NJadXsPTDT6EWIR0PRzpn5o8oMHzp3?usp=sharing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Classifying Wikipedia Comments with BERT</a:t>
            </a:r>
            <a:r>
              <a:rPr lang="en-TR" dirty="0"/>
              <a:t> : </a:t>
            </a:r>
            <a:r>
              <a:rPr lang="en-US" dirty="0">
                <a:hlinkClick r:id="rId4"/>
              </a:rPr>
              <a:t>https://colab.research.google.com/drive/1CfsGHuNWGGLg7ArPD_WE3sRuzFbDJav8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08433-905B-83AF-5E1C-BC6346D4188B}"/>
              </a:ext>
            </a:extLst>
          </p:cNvPr>
          <p:cNvSpPr txBox="1"/>
          <p:nvPr/>
        </p:nvSpPr>
        <p:spPr>
          <a:xfrm>
            <a:off x="1177637" y="437633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Clothing Reviews - Baselines and All-to-Text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  <a:hlinkClick r:id="rId5"/>
            </a:endParaRPr>
          </a:p>
          <a:p>
            <a:r>
              <a:rPr lang="en-US" dirty="0">
                <a:hlinkClick r:id="rId5"/>
              </a:rPr>
              <a:t>https://colab.research.google.com/drive/1YRHK4HO8RktGzlYmGjBo056kzVD4_j9o#scrollTo=9cQNvaZ9bnyy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52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E527-A168-9457-92F8-AC7A3D40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" y="623041"/>
            <a:ext cx="6657549" cy="5273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63AB1-3765-DBFB-222F-EAF0FCA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56" y="1841500"/>
            <a:ext cx="3289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BD18D-E90B-527C-FE4D-751D11EC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971550"/>
            <a:ext cx="5562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CD7DC-CF21-9289-A50F-ADC1D302AF10}"/>
              </a:ext>
            </a:extLst>
          </p:cNvPr>
          <p:cNvSpPr txBox="1"/>
          <p:nvPr/>
        </p:nvSpPr>
        <p:spPr>
          <a:xfrm>
            <a:off x="4579472" y="2323070"/>
            <a:ext cx="301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Next Lesson willl be at May 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2C8B6-3AC6-9EC1-A883-6F8551A2D41C}"/>
              </a:ext>
            </a:extLst>
          </p:cNvPr>
          <p:cNvSpPr txBox="1"/>
          <p:nvPr/>
        </p:nvSpPr>
        <p:spPr>
          <a:xfrm>
            <a:off x="4572000" y="3113903"/>
            <a:ext cx="356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NER, QA,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BERT + Categorical Features</a:t>
            </a:r>
            <a:endParaRPr lang="en-TR" i="0" dirty="0">
              <a:solidFill>
                <a:srgbClr val="0F0F0F"/>
              </a:solidFill>
              <a:effectLst/>
              <a:latin typeface="YouTub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End-to-end 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094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AE8B9-5CCA-3507-9ECE-B06852E02D14}"/>
              </a:ext>
            </a:extLst>
          </p:cNvPr>
          <p:cNvSpPr txBox="1"/>
          <p:nvPr/>
        </p:nvSpPr>
        <p:spPr>
          <a:xfrm>
            <a:off x="1337480" y="623041"/>
            <a:ext cx="910396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TR" dirty="0"/>
              <a:t>lamanın videodan biraz devam</a:t>
            </a:r>
          </a:p>
          <a:p>
            <a:r>
              <a:rPr lang="en-US" dirty="0"/>
              <a:t>T</a:t>
            </a:r>
            <a:r>
              <a:rPr lang="en-TR" dirty="0"/>
              <a:t>okenized konusu ## lar</a:t>
            </a:r>
          </a:p>
          <a:p>
            <a:r>
              <a:rPr lang="en-US" dirty="0"/>
              <a:t>C</a:t>
            </a:r>
            <a:r>
              <a:rPr lang="en-TR" dirty="0"/>
              <a:t>lassification head kısmı  - bütün datayı eğitiyoruz. </a:t>
            </a:r>
            <a:r>
              <a:rPr lang="en-US" dirty="0"/>
              <a:t>E</a:t>
            </a:r>
            <a:r>
              <a:rPr lang="en-TR" dirty="0"/>
              <a:t>arl data freeze işi , başka katman ekleme vs</a:t>
            </a:r>
          </a:p>
          <a:p>
            <a:r>
              <a:rPr lang="en-US" dirty="0"/>
              <a:t>F</a:t>
            </a:r>
            <a:r>
              <a:rPr lang="en-TR" dirty="0"/>
              <a:t>ine tune Auto fine tuning</a:t>
            </a:r>
          </a:p>
          <a:p>
            <a:r>
              <a:rPr lang="en-US" dirty="0"/>
              <a:t>E</a:t>
            </a:r>
            <a:r>
              <a:rPr lang="en-TR" dirty="0"/>
              <a:t>ncoderlar vardı decoderı atıyoduk</a:t>
            </a:r>
          </a:p>
          <a:p>
            <a:r>
              <a:rPr lang="en-TR" dirty="0"/>
              <a:t>Berti eğitmek için 2 fake task! -- </a:t>
            </a:r>
            <a:r>
              <a:rPr lang="en-US" dirty="0"/>
              <a:t>ERT Research - Ep. 4 - Inner Workings I</a:t>
            </a:r>
          </a:p>
          <a:p>
            <a:r>
              <a:rPr lang="en-TR" dirty="0"/>
              <a:t>Multilingual bert ler de varişinize yarayabilr</a:t>
            </a:r>
          </a:p>
          <a:p>
            <a:endParaRPr lang="en-TR" dirty="0"/>
          </a:p>
          <a:p>
            <a:r>
              <a:rPr lang="en-US" dirty="0"/>
              <a:t>A</a:t>
            </a:r>
            <a:r>
              <a:rPr lang="en-TR" dirty="0"/>
              <a:t>ttentionlara girelim mi bakalım</a:t>
            </a:r>
          </a:p>
          <a:p>
            <a:endParaRPr lang="en-TR" dirty="0"/>
          </a:p>
          <a:p>
            <a:r>
              <a:rPr lang="en-TR" dirty="0"/>
              <a:t>B</a:t>
            </a:r>
            <a:r>
              <a:rPr lang="en-US" dirty="0"/>
              <a:t>a</a:t>
            </a:r>
            <a:r>
              <a:rPr lang="en-TR" dirty="0"/>
              <a:t>şka hangi modeller var? Nasıl kullanıcaz?</a:t>
            </a:r>
          </a:p>
          <a:p>
            <a:r>
              <a:rPr lang="en-TR" dirty="0"/>
              <a:t>Biraz GPt den bahsetmece sonra diğer bert modelleri</a:t>
            </a:r>
          </a:p>
          <a:p>
            <a:endParaRPr lang="en-TR" dirty="0"/>
          </a:p>
          <a:p>
            <a:r>
              <a:rPr lang="en-TR" dirty="0"/>
              <a:t>Sonra kod</a:t>
            </a:r>
          </a:p>
          <a:p>
            <a:r>
              <a:rPr lang="en-TR" dirty="0"/>
              <a:t>Question &amp; Answering Bert</a:t>
            </a:r>
          </a:p>
          <a:p>
            <a:r>
              <a:rPr lang="en-TR" dirty="0"/>
              <a:t>Semantic arama</a:t>
            </a:r>
          </a:p>
          <a:p>
            <a:endParaRPr lang="en-TR" dirty="0"/>
          </a:p>
          <a:p>
            <a:r>
              <a:rPr lang="en-TR" dirty="0"/>
              <a:t>Haftaya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BERT + Categorical Features - Ep. 1 - Everything-to-Text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 – haftaya olabilir</a:t>
            </a:r>
          </a:p>
          <a:p>
            <a:r>
              <a:rPr lang="en-TR" b="1" dirty="0">
                <a:solidFill>
                  <a:srgbClr val="0F0F0F"/>
                </a:solidFill>
                <a:latin typeface="YouTube Sans"/>
              </a:rPr>
              <a:t>Diğer taskler içni örnekler. </a:t>
            </a:r>
            <a:r>
              <a:rPr lang="en-US" b="1" dirty="0">
                <a:solidFill>
                  <a:srgbClr val="0F0F0F"/>
                </a:solidFill>
                <a:latin typeface="YouTube Sans"/>
              </a:rPr>
              <a:t>S</a:t>
            </a:r>
            <a:r>
              <a:rPr lang="en-TR" b="1" dirty="0">
                <a:solidFill>
                  <a:srgbClr val="0F0F0F"/>
                </a:solidFill>
                <a:latin typeface="YouTube Sans"/>
              </a:rPr>
              <a:t>ummary  + NER – vs.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P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roduction için öneriler + hızlandırma + apiye dönüştürme</a:t>
            </a:r>
          </a:p>
        </p:txBody>
      </p:sp>
    </p:spTree>
    <p:extLst>
      <p:ext uri="{BB962C8B-B14F-4D97-AF65-F5344CB8AC3E}">
        <p14:creationId xmlns:p14="http://schemas.microsoft.com/office/powerpoint/2010/main" val="358398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63F7C-2C32-CD66-101C-51479B37220F}"/>
              </a:ext>
            </a:extLst>
          </p:cNvPr>
          <p:cNvSpPr txBox="1"/>
          <p:nvPr/>
        </p:nvSpPr>
        <p:spPr>
          <a:xfrm>
            <a:off x="2022143" y="1512543"/>
            <a:ext cx="81477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BERT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4"/>
              </a:rPr>
              <a:t>The Illustrated BERT, ELMo, and co. (How NLP Cracked Transfer Learning)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Dec 3,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Transformer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5"/>
              </a:rPr>
              <a:t>The Illustrated Transformer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Jun 27,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Attention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6"/>
              </a:rPr>
              <a:t>Visualizing A Neural Machine Translation Model (Mechanics of Seq2seq Models With Attention)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May 9, 2018</a:t>
            </a:r>
          </a:p>
          <a:p>
            <a:br>
              <a:rPr lang="en-US" dirty="0"/>
            </a:b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3151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81DCC-28E1-C26A-F6A5-7D3A0901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249520-7397-29FA-5CAC-19AA1B4EFEED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D8888-46A7-129F-F490-6074A8E007D4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5C83-0FC2-9A6B-5625-5D3442B8B230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7CD4A-0199-2FBF-236B-DDCB87FF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09793"/>
            <a:ext cx="7772400" cy="483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B814E-32D9-76E8-C387-0A5BBA864F50}"/>
              </a:ext>
            </a:extLst>
          </p:cNvPr>
          <p:cNvSpPr txBox="1"/>
          <p:nvPr/>
        </p:nvSpPr>
        <p:spPr>
          <a:xfrm>
            <a:off x="1986116" y="816077"/>
            <a:ext cx="739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The encoder outputs a numerical representation for each word used as input</a:t>
            </a:r>
          </a:p>
        </p:txBody>
      </p:sp>
    </p:spTree>
    <p:extLst>
      <p:ext uri="{BB962C8B-B14F-4D97-AF65-F5344CB8AC3E}">
        <p14:creationId xmlns:p14="http://schemas.microsoft.com/office/powerpoint/2010/main" val="3288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7FC2-203C-131C-C820-8DCB2D61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86E914-AB7E-89F2-D355-127BA6E07755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9BC97-C205-6508-87E5-F64F1EFABDA1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B60C0-1CB2-30AE-0260-E6C3A48FD9D2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E8AA8-02DE-6D07-87C3-C203FB76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76918"/>
            <a:ext cx="7772400" cy="487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BB8A8-0E3C-D472-8A65-ECABCC3EAAFD}"/>
              </a:ext>
            </a:extLst>
          </p:cNvPr>
          <p:cNvSpPr txBox="1"/>
          <p:nvPr/>
        </p:nvSpPr>
        <p:spPr>
          <a:xfrm>
            <a:off x="3578942" y="5838612"/>
            <a:ext cx="409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This is thanks to the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52057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2083B-F9F8-96AC-47E3-F3EA8628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992D4-A554-92DC-BD55-0BB70D5507B3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34C03-185D-29E4-33F5-6AFAA7F82C5A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E09AF-0FF4-14B5-7D3E-508F9E4071C2}"/>
              </a:ext>
            </a:extLst>
          </p:cNvPr>
          <p:cNvSpPr txBox="1"/>
          <p:nvPr/>
        </p:nvSpPr>
        <p:spPr>
          <a:xfrm>
            <a:off x="0" y="6523396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https://www.youtube.com/watch?v=MUqNwgPjJvQ&amp;ab_channel=HuggingFace</a:t>
            </a:r>
            <a:endParaRPr lang="en-US" sz="1050" dirty="0"/>
          </a:p>
          <a:p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CC7EF-9959-58D7-D01E-8169130F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27" t="19574" r="5719"/>
          <a:stretch/>
        </p:blipFill>
        <p:spPr>
          <a:xfrm>
            <a:off x="193004" y="1287575"/>
            <a:ext cx="6546413" cy="364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05FB9-EB78-D704-F31D-D4E83E3B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834" y="855436"/>
            <a:ext cx="4299411" cy="2381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004EB-EA29-6B4A-2690-F5AE7C0AC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834" y="4003909"/>
            <a:ext cx="4294226" cy="2058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C87E85-02D8-E90C-D267-176CE41E6F1B}"/>
              </a:ext>
            </a:extLst>
          </p:cNvPr>
          <p:cNvSpPr txBox="1"/>
          <p:nvPr/>
        </p:nvSpPr>
        <p:spPr>
          <a:xfrm>
            <a:off x="7327833" y="6107846"/>
            <a:ext cx="458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Encoders are good at obtaining an understanding of sequences; and the relationship/interdependence between words.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328D7-D042-32A9-87FF-EB1D23B4B875}"/>
              </a:ext>
            </a:extLst>
          </p:cNvPr>
          <p:cNvSpPr txBox="1"/>
          <p:nvPr/>
        </p:nvSpPr>
        <p:spPr>
          <a:xfrm>
            <a:off x="7327834" y="3266467"/>
            <a:ext cx="458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Encoders, with their bi-directional context, are good at guessing words in the middle of a sequence</a:t>
            </a:r>
          </a:p>
        </p:txBody>
      </p:sp>
    </p:spTree>
    <p:extLst>
      <p:ext uri="{BB962C8B-B14F-4D97-AF65-F5344CB8AC3E}">
        <p14:creationId xmlns:p14="http://schemas.microsoft.com/office/powerpoint/2010/main" val="101271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Bert’s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Vocabulary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732A-1A7C-F18F-6B25-CA8524BA4D86}"/>
              </a:ext>
            </a:extLst>
          </p:cNvPr>
          <p:cNvSpPr txBox="1"/>
          <p:nvPr/>
        </p:nvSpPr>
        <p:spPr>
          <a:xfrm>
            <a:off x="859809" y="1173707"/>
            <a:ext cx="4678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R" dirty="0"/>
              <a:t>BERT is pre-trained  Vocabulary fixed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Break down </a:t>
            </a:r>
            <a:r>
              <a:rPr lang="en-TR" b="1" dirty="0"/>
              <a:t>unknown word</a:t>
            </a:r>
            <a:r>
              <a:rPr lang="en-TR" dirty="0"/>
              <a:t>s into subwords: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A subword exist for every character: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6D68A-E853-D461-E9B3-8442BBCFC9E0}"/>
              </a:ext>
            </a:extLst>
          </p:cNvPr>
          <p:cNvSpPr/>
          <p:nvPr/>
        </p:nvSpPr>
        <p:spPr>
          <a:xfrm>
            <a:off x="7385408" y="1118826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TR" dirty="0"/>
              <a:t> m b e d d </a:t>
            </a:r>
            <a:r>
              <a:rPr lang="en-US" dirty="0"/>
              <a:t>i</a:t>
            </a:r>
            <a:r>
              <a:rPr lang="en-TR" dirty="0"/>
              <a:t> n 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7629B-8F69-72FC-581A-A084D721C156}"/>
              </a:ext>
            </a:extLst>
          </p:cNvPr>
          <p:cNvSpPr/>
          <p:nvPr/>
        </p:nvSpPr>
        <p:spPr>
          <a:xfrm>
            <a:off x="5951887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582E7-9071-58A7-8C93-2EF418771975}"/>
              </a:ext>
            </a:extLst>
          </p:cNvPr>
          <p:cNvSpPr/>
          <p:nvPr/>
        </p:nvSpPr>
        <p:spPr>
          <a:xfrm>
            <a:off x="7987832" y="2108133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 e d</a:t>
            </a:r>
            <a:endParaRPr lang="en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10C0-7A36-7FD6-7B2A-6E5C00D4CD4B}"/>
              </a:ext>
            </a:extLst>
          </p:cNvPr>
          <p:cNvSpPr/>
          <p:nvPr/>
        </p:nvSpPr>
        <p:spPr>
          <a:xfrm>
            <a:off x="10001643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 i n g</a:t>
            </a:r>
            <a:endParaRPr lang="en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74DE-A56D-575B-BA4B-2038AEC7BA49}"/>
              </a:ext>
            </a:extLst>
          </p:cNvPr>
          <p:cNvSpPr/>
          <p:nvPr/>
        </p:nvSpPr>
        <p:spPr>
          <a:xfrm>
            <a:off x="2470298" y="3593207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 r o x l d y p h i v c</a:t>
            </a:r>
            <a:endParaRPr lang="en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14226-28ED-21D6-4909-E87915258333}"/>
              </a:ext>
            </a:extLst>
          </p:cNvPr>
          <p:cNvSpPr/>
          <p:nvPr/>
        </p:nvSpPr>
        <p:spPr>
          <a:xfrm>
            <a:off x="1036777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</a:t>
            </a:r>
            <a:endParaRPr lang="en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FEB3E-2212-F29B-8DB9-7FF7E08E009D}"/>
              </a:ext>
            </a:extLst>
          </p:cNvPr>
          <p:cNvSpPr/>
          <p:nvPr/>
        </p:nvSpPr>
        <p:spPr>
          <a:xfrm>
            <a:off x="1953605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 o</a:t>
            </a:r>
            <a:endParaRPr lang="en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9FBD-C01F-CBF3-B03C-7D3C1057F630}"/>
              </a:ext>
            </a:extLst>
          </p:cNvPr>
          <p:cNvSpPr/>
          <p:nvPr/>
        </p:nvSpPr>
        <p:spPr>
          <a:xfrm>
            <a:off x="2870433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x</a:t>
            </a:r>
            <a:endParaRPr lang="en-T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95212-6CA1-2EA1-9ED5-353C1D1634C5}"/>
              </a:ext>
            </a:extLst>
          </p:cNvPr>
          <p:cNvSpPr/>
          <p:nvPr/>
        </p:nvSpPr>
        <p:spPr>
          <a:xfrm>
            <a:off x="3901666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ld</a:t>
            </a:r>
            <a:endParaRPr lang="en-T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8703B-3D7A-171D-439E-E59E2C9E7B6D}"/>
              </a:ext>
            </a:extLst>
          </p:cNvPr>
          <p:cNvSpPr/>
          <p:nvPr/>
        </p:nvSpPr>
        <p:spPr>
          <a:xfrm>
            <a:off x="4818494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Y p</a:t>
            </a:r>
            <a:endParaRPr lang="en-T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48F02-F011-1138-7CBC-11DD32FAD3A5}"/>
              </a:ext>
            </a:extLst>
          </p:cNvPr>
          <p:cNvSpPr/>
          <p:nvPr/>
        </p:nvSpPr>
        <p:spPr>
          <a:xfrm>
            <a:off x="5735322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hi</a:t>
            </a:r>
            <a:endParaRPr lang="en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50A60-FD40-B43C-2B36-2363A1C00EA8}"/>
              </a:ext>
            </a:extLst>
          </p:cNvPr>
          <p:cNvSpPr/>
          <p:nvPr/>
        </p:nvSpPr>
        <p:spPr>
          <a:xfrm>
            <a:off x="6665339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vc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CF66F8-BAAE-F2AD-DB45-01ECEF1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929" y="4042134"/>
            <a:ext cx="2797281" cy="18648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2759FB-68A1-C688-8406-5B8D8B24A250}"/>
              </a:ext>
            </a:extLst>
          </p:cNvPr>
          <p:cNvSpPr/>
          <p:nvPr/>
        </p:nvSpPr>
        <p:spPr>
          <a:xfrm>
            <a:off x="5951887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E6AD51-51E4-5502-6F7B-98953E705EA8}"/>
              </a:ext>
            </a:extLst>
          </p:cNvPr>
          <p:cNvSpPr/>
          <p:nvPr/>
        </p:nvSpPr>
        <p:spPr>
          <a:xfrm>
            <a:off x="7987832" y="2894749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b e d</a:t>
            </a:r>
            <a:endParaRPr lang="en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97CEC-E00E-5EED-A022-4925D2426C37}"/>
              </a:ext>
            </a:extLst>
          </p:cNvPr>
          <p:cNvSpPr/>
          <p:nvPr/>
        </p:nvSpPr>
        <p:spPr>
          <a:xfrm>
            <a:off x="10001643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d i n g</a:t>
            </a:r>
            <a:endParaRPr lang="en-TR" dirty="0"/>
          </a:p>
        </p:txBody>
      </p:sp>
      <p:sp>
        <p:nvSpPr>
          <p:cNvPr id="28" name="TextBox 27">
            <a:hlinkClick r:id="rId5" tooltip="BERT WordPiece Embeddings"/>
            <a:extLst>
              <a:ext uri="{FF2B5EF4-FFF2-40B4-BE49-F238E27FC236}">
                <a16:creationId xmlns:a16="http://schemas.microsoft.com/office/drawing/2014/main" id="{76F7EA90-48E7-F596-A956-3E2395DD3168}"/>
              </a:ext>
            </a:extLst>
          </p:cNvPr>
          <p:cNvSpPr txBox="1"/>
          <p:nvPr/>
        </p:nvSpPr>
        <p:spPr>
          <a:xfrm>
            <a:off x="4052337" y="5821307"/>
            <a:ext cx="29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BERT </a:t>
            </a:r>
            <a:r>
              <a:rPr lang="en-US" dirty="0" err="1">
                <a:hlinkClick r:id="rId6"/>
              </a:rPr>
              <a:t>WordPiece</a:t>
            </a:r>
            <a:r>
              <a:rPr lang="en-US" dirty="0">
                <a:hlinkClick r:id="rId6"/>
              </a:rPr>
              <a:t> Embeddings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622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1F19C-5C06-9535-B571-BF3245BA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3" y="983673"/>
            <a:ext cx="8744413" cy="41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24422</TotalTime>
  <Words>1258</Words>
  <Application>Microsoft Macintosh PowerPoint</Application>
  <PresentationFormat>Widescreen</PresentationFormat>
  <Paragraphs>215</Paragraphs>
  <Slides>35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-apple-system</vt:lpstr>
      <vt:lpstr>-webkit-standard</vt:lpstr>
      <vt:lpstr>Arial</vt:lpstr>
      <vt:lpstr>Calibri</vt:lpstr>
      <vt:lpstr>Calibri Light</vt:lpstr>
      <vt:lpstr>Helvetica</vt:lpstr>
      <vt:lpstr>Montserrat</vt:lpstr>
      <vt:lpstr>Roboto</vt:lpstr>
      <vt:lpstr>sohne</vt:lpstr>
      <vt:lpstr>source-serif-pro</vt:lpstr>
      <vt:lpstr>YouTube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321</cp:revision>
  <dcterms:created xsi:type="dcterms:W3CDTF">2023-05-05T15:50:07Z</dcterms:created>
  <dcterms:modified xsi:type="dcterms:W3CDTF">2025-01-31T13:09:29Z</dcterms:modified>
</cp:coreProperties>
</file>